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367" r:id="rId5"/>
    <p:sldId id="368" r:id="rId6"/>
    <p:sldId id="369" r:id="rId7"/>
    <p:sldId id="370" r:id="rId8"/>
    <p:sldId id="371" r:id="rId9"/>
    <p:sldId id="372" r:id="rId10"/>
    <p:sldId id="373" r:id="rId11"/>
    <p:sldId id="374" r:id="rId12"/>
    <p:sldId id="375" r:id="rId13"/>
    <p:sldId id="376" r:id="rId14"/>
    <p:sldId id="377" r:id="rId15"/>
    <p:sldId id="349" r:id="rId16"/>
    <p:sldId id="378" r:id="rId17"/>
    <p:sldId id="348"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0CA4181-2D96-4078-BB9F-CF39A5195C40}">
          <p14:sldIdLst>
            <p14:sldId id="367"/>
            <p14:sldId id="368"/>
            <p14:sldId id="369"/>
          </p14:sldIdLst>
        </p14:section>
        <p14:section name="Untitled Section" id="{2EA70042-BEA2-42E6-817D-3FF0F955938A}">
          <p14:sldIdLst>
            <p14:sldId id="370"/>
            <p14:sldId id="371"/>
            <p14:sldId id="372"/>
            <p14:sldId id="373"/>
            <p14:sldId id="374"/>
            <p14:sldId id="375"/>
            <p14:sldId id="376"/>
            <p14:sldId id="377"/>
            <p14:sldId id="349"/>
            <p14:sldId id="378"/>
            <p14:sldId id="348"/>
          </p14:sldIdLst>
        </p14:section>
      </p14:sectionLst>
    </p:ex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182F4D"/>
    <a:srgbClr val="0F121F"/>
    <a:srgbClr val="101320"/>
    <a:srgbClr val="213163"/>
    <a:srgbClr val="0000A8"/>
    <a:srgbClr val="223366"/>
    <a:srgbClr val="001131"/>
    <a:srgbClr val="DDE8FF"/>
    <a:srgbClr val="8519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06" autoAdjust="0"/>
  </p:normalViewPr>
  <p:slideViewPr>
    <p:cSldViewPr snapToGrid="0">
      <p:cViewPr varScale="1">
        <p:scale>
          <a:sx n="105" d="100"/>
          <a:sy n="105" d="100"/>
        </p:scale>
        <p:origin x="730" y="6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 Abhani" userId="S::jabhani@edunetfoundation.org::ca04df89-0ae3-4252-8fc1-fed567591859" providerId="AD" clId="Web-{EE469058-AAB2-7207-427F-628BD67318CA}"/>
    <pc:docChg chg="addSld delSld">
      <pc:chgData name="Jay Abhani" userId="S::jabhani@edunetfoundation.org::ca04df89-0ae3-4252-8fc1-fed567591859" providerId="AD" clId="Web-{EE469058-AAB2-7207-427F-628BD67318CA}" dt="2024-04-10T12:54:15.225" v="1"/>
      <pc:docMkLst>
        <pc:docMk/>
      </pc:docMkLst>
      <pc:sldChg chg="add del replId">
        <pc:chgData name="Jay Abhani" userId="S::jabhani@edunetfoundation.org::ca04df89-0ae3-4252-8fc1-fed567591859" providerId="AD" clId="Web-{EE469058-AAB2-7207-427F-628BD67318CA}" dt="2024-04-10T12:54:15.225" v="1"/>
        <pc:sldMkLst>
          <pc:docMk/>
          <pc:sldMk cId="2480127656" sldId="379"/>
        </pc:sldMkLst>
      </pc:sldChg>
    </pc:docChg>
  </pc:docChgLst>
  <pc:docChgLst>
    <pc:chgData name="Rashmi Mishra" userId="S::rmishra@edunetfoundation.org::6469e6c3-66fa-4f4f-9c10-a71ac4161bf2" providerId="AD" clId="Web-{6650A404-D67C-24D4-A22C-A8BBCB97859F}"/>
    <pc:docChg chg="modSld">
      <pc:chgData name="Rashmi Mishra" userId="S::rmishra@edunetfoundation.org::6469e6c3-66fa-4f4f-9c10-a71ac4161bf2" providerId="AD" clId="Web-{6650A404-D67C-24D4-A22C-A8BBCB97859F}" dt="2023-09-20T09:44:07.072" v="0" actId="1076"/>
      <pc:docMkLst>
        <pc:docMk/>
      </pc:docMkLst>
      <pc:sldChg chg="modSp">
        <pc:chgData name="Rashmi Mishra" userId="S::rmishra@edunetfoundation.org::6469e6c3-66fa-4f4f-9c10-a71ac4161bf2" providerId="AD" clId="Web-{6650A404-D67C-24D4-A22C-A8BBCB97859F}" dt="2023-09-20T09:44:07.072" v="0" actId="1076"/>
        <pc:sldMkLst>
          <pc:docMk/>
          <pc:sldMk cId="312414391" sldId="378"/>
        </pc:sldMkLst>
        <pc:picChg chg="mod">
          <ac:chgData name="Rashmi Mishra" userId="S::rmishra@edunetfoundation.org::6469e6c3-66fa-4f4f-9c10-a71ac4161bf2" providerId="AD" clId="Web-{6650A404-D67C-24D4-A22C-A8BBCB97859F}" dt="2023-09-20T09:44:07.072" v="0" actId="1076"/>
          <ac:picMkLst>
            <pc:docMk/>
            <pc:sldMk cId="312414391" sldId="378"/>
            <ac:picMk id="2" creationId="{E349563B-B43C-CCAE-CB75-01877219252D}"/>
          </ac:picMkLst>
        </pc:picChg>
      </pc:sldChg>
    </pc:docChg>
  </pc:docChgLst>
  <pc:docChgLst>
    <pc:chgData name="Vidhi Pandya" userId="S::vidhi@edunetfoundation.org::afc5408a-5f15-4e07-a0b0-8fcc6c67ff5a" providerId="AD" clId="Web-{4F2E40CE-514B-2BC0-A5DF-E06B385B3BE7}"/>
    <pc:docChg chg="modSld">
      <pc:chgData name="Vidhi Pandya" userId="S::vidhi@edunetfoundation.org::afc5408a-5f15-4e07-a0b0-8fcc6c67ff5a" providerId="AD" clId="Web-{4F2E40CE-514B-2BC0-A5DF-E06B385B3BE7}" dt="2023-10-18T09:44:36.201" v="48" actId="1076"/>
      <pc:docMkLst>
        <pc:docMk/>
      </pc:docMkLst>
      <pc:sldChg chg="addSp delSp modSp">
        <pc:chgData name="Vidhi Pandya" userId="S::vidhi@edunetfoundation.org::afc5408a-5f15-4e07-a0b0-8fcc6c67ff5a" providerId="AD" clId="Web-{4F2E40CE-514B-2BC0-A5DF-E06B385B3BE7}" dt="2023-10-18T09:44:36.201" v="48" actId="1076"/>
        <pc:sldMkLst>
          <pc:docMk/>
          <pc:sldMk cId="2370717497" sldId="367"/>
        </pc:sldMkLst>
        <pc:spChg chg="mod">
          <ac:chgData name="Vidhi Pandya" userId="S::vidhi@edunetfoundation.org::afc5408a-5f15-4e07-a0b0-8fcc6c67ff5a" providerId="AD" clId="Web-{4F2E40CE-514B-2BC0-A5DF-E06B385B3BE7}" dt="2023-10-18T09:42:27.965" v="28" actId="1076"/>
          <ac:spMkLst>
            <pc:docMk/>
            <pc:sldMk cId="2370717497" sldId="367"/>
            <ac:spMk id="5" creationId="{1BFECF01-5B37-F500-F5BF-94F4716E2D91}"/>
          </ac:spMkLst>
        </pc:spChg>
        <pc:grpChg chg="add del mod">
          <ac:chgData name="Vidhi Pandya" userId="S::vidhi@edunetfoundation.org::afc5408a-5f15-4e07-a0b0-8fcc6c67ff5a" providerId="AD" clId="Web-{4F2E40CE-514B-2BC0-A5DF-E06B385B3BE7}" dt="2023-10-18T09:44:15.794" v="46"/>
          <ac:grpSpMkLst>
            <pc:docMk/>
            <pc:sldMk cId="2370717497" sldId="367"/>
            <ac:grpSpMk id="6" creationId="{EBB721ED-22E4-6DB0-5857-C0300ED9B39A}"/>
          </ac:grpSpMkLst>
        </pc:grpChg>
        <pc:picChg chg="mod">
          <ac:chgData name="Vidhi Pandya" userId="S::vidhi@edunetfoundation.org::afc5408a-5f15-4e07-a0b0-8fcc6c67ff5a" providerId="AD" clId="Web-{4F2E40CE-514B-2BC0-A5DF-E06B385B3BE7}" dt="2023-10-18T09:37:09.711" v="4" actId="1076"/>
          <ac:picMkLst>
            <pc:docMk/>
            <pc:sldMk cId="2370717497" sldId="367"/>
            <ac:picMk id="3" creationId="{E15EB3E8-4D66-E74C-AA85-D6FA3DDF1FCB}"/>
          </ac:picMkLst>
        </pc:picChg>
        <pc:picChg chg="add del mod">
          <ac:chgData name="Vidhi Pandya" userId="S::vidhi@edunetfoundation.org::afc5408a-5f15-4e07-a0b0-8fcc6c67ff5a" providerId="AD" clId="Web-{4F2E40CE-514B-2BC0-A5DF-E06B385B3BE7}" dt="2023-10-18T09:42:25.543" v="27"/>
          <ac:picMkLst>
            <pc:docMk/>
            <pc:sldMk cId="2370717497" sldId="367"/>
            <ac:picMk id="4" creationId="{E1AF8BD4-622A-53C9-B4C9-DF3A65047BE1}"/>
          </ac:picMkLst>
        </pc:picChg>
        <pc:picChg chg="mod topLvl">
          <ac:chgData name="Vidhi Pandya" userId="S::vidhi@edunetfoundation.org::afc5408a-5f15-4e07-a0b0-8fcc6c67ff5a" providerId="AD" clId="Web-{4F2E40CE-514B-2BC0-A5DF-E06B385B3BE7}" dt="2023-10-18T09:44:36.185" v="47" actId="1076"/>
          <ac:picMkLst>
            <pc:docMk/>
            <pc:sldMk cId="2370717497" sldId="367"/>
            <ac:picMk id="8" creationId="{C5DCF4E0-0C65-1FEB-0A76-8E20240537A0}"/>
          </ac:picMkLst>
        </pc:picChg>
        <pc:picChg chg="add mod">
          <ac:chgData name="Vidhi Pandya" userId="S::vidhi@edunetfoundation.org::afc5408a-5f15-4e07-a0b0-8fcc6c67ff5a" providerId="AD" clId="Web-{4F2E40CE-514B-2BC0-A5DF-E06B385B3BE7}" dt="2023-10-18T09:44:36.201" v="48" actId="1076"/>
          <ac:picMkLst>
            <pc:docMk/>
            <pc:sldMk cId="2370717497" sldId="367"/>
            <ac:picMk id="9" creationId="{517146C1-F52A-4937-FB9E-853075CAE646}"/>
          </ac:picMkLst>
        </pc:picChg>
        <pc:picChg chg="del">
          <ac:chgData name="Vidhi Pandya" userId="S::vidhi@edunetfoundation.org::afc5408a-5f15-4e07-a0b0-8fcc6c67ff5a" providerId="AD" clId="Web-{4F2E40CE-514B-2BC0-A5DF-E06B385B3BE7}" dt="2023-10-18T09:36:32.570" v="2"/>
          <ac:picMkLst>
            <pc:docMk/>
            <pc:sldMk cId="2370717497" sldId="367"/>
            <ac:picMk id="11" creationId="{4954FDD9-FF0B-C2F3-8CBA-8430CF9EF277}"/>
          </ac:picMkLst>
        </pc:picChg>
        <pc:picChg chg="del">
          <ac:chgData name="Vidhi Pandya" userId="S::vidhi@edunetfoundation.org::afc5408a-5f15-4e07-a0b0-8fcc6c67ff5a" providerId="AD" clId="Web-{4F2E40CE-514B-2BC0-A5DF-E06B385B3BE7}" dt="2023-10-18T09:37:59.227" v="5"/>
          <ac:picMkLst>
            <pc:docMk/>
            <pc:sldMk cId="2370717497" sldId="367"/>
            <ac:picMk id="20" creationId="{4C1401D8-FA66-1261-CD90-51590003DB53}"/>
          </ac:picMkLst>
        </pc:picChg>
        <pc:picChg chg="del">
          <ac:chgData name="Vidhi Pandya" userId="S::vidhi@edunetfoundation.org::afc5408a-5f15-4e07-a0b0-8fcc6c67ff5a" providerId="AD" clId="Web-{4F2E40CE-514B-2BC0-A5DF-E06B385B3BE7}" dt="2023-10-18T09:36:38.476" v="3"/>
          <ac:picMkLst>
            <pc:docMk/>
            <pc:sldMk cId="2370717497" sldId="367"/>
            <ac:picMk id="22" creationId="{7EE3A363-7C08-0337-B159-84F504E87478}"/>
          </ac:picMkLst>
        </pc:picChg>
        <pc:cxnChg chg="del mod">
          <ac:chgData name="Vidhi Pandya" userId="S::vidhi@edunetfoundation.org::afc5408a-5f15-4e07-a0b0-8fcc6c67ff5a" providerId="AD" clId="Web-{4F2E40CE-514B-2BC0-A5DF-E06B385B3BE7}" dt="2023-10-18T09:44:12.591" v="45"/>
          <ac:cxnSpMkLst>
            <pc:docMk/>
            <pc:sldMk cId="2370717497" sldId="367"/>
            <ac:cxnSpMk id="15" creationId="{81703E3D-DC42-4972-13BC-75B3433F0AAC}"/>
          </ac:cxnSpMkLst>
        </pc:cxnChg>
        <pc:cxnChg chg="add del">
          <ac:chgData name="Vidhi Pandya" userId="S::vidhi@edunetfoundation.org::afc5408a-5f15-4e07-a0b0-8fcc6c67ff5a" providerId="AD" clId="Web-{4F2E40CE-514B-2BC0-A5DF-E06B385B3BE7}" dt="2023-10-18T09:44:09.232" v="44"/>
          <ac:cxnSpMkLst>
            <pc:docMk/>
            <pc:sldMk cId="2370717497" sldId="367"/>
            <ac:cxnSpMk id="18" creationId="{42864786-7EB9-0435-2B7E-A519DAC0B2C3}"/>
          </ac:cxnSpMkLst>
        </pc:cxnChg>
        <pc:cxnChg chg="add del topLvl">
          <ac:chgData name="Vidhi Pandya" userId="S::vidhi@edunetfoundation.org::afc5408a-5f15-4e07-a0b0-8fcc6c67ff5a" providerId="AD" clId="Web-{4F2E40CE-514B-2BC0-A5DF-E06B385B3BE7}" dt="2023-10-18T09:44:15.794" v="46"/>
          <ac:cxnSpMkLst>
            <pc:docMk/>
            <pc:sldMk cId="2370717497" sldId="367"/>
            <ac:cxnSpMk id="21" creationId="{A3B6D403-A251-4241-C8B1-03F239798137}"/>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b="1">
                <a:latin typeface="Calibri"/>
                <a:cs typeface="Calibri"/>
              </a:rPr>
              <a:t>These are the list of chapters that we are going to cover in these foundation codes. Those are chapter one what are AI and ML? chapter 2 applied Python programming in AI,  and chapter 3 is</a:t>
            </a:r>
            <a:r>
              <a:rPr lang="en-US" b="1"/>
              <a:t> exploratory data analysis for ML. </a:t>
            </a: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2000" b="1">
                <a:solidFill>
                  <a:srgbClr val="213163"/>
                </a:solidFill>
              </a:rPr>
              <a:t>Reference</a:t>
            </a:r>
            <a:endParaRPr lang="en-US" sz="2000"/>
          </a:p>
          <a:p>
            <a:pPr marL="173736" indent="-173736">
              <a:buFont typeface="Arial" panose="020B0604020202020204" pitchFamily="34" charset="0"/>
              <a:buChar char="•"/>
              <a:tabLst>
                <a:tab pos="0" algn="l"/>
              </a:tabLst>
            </a:pPr>
            <a:endParaRPr lang="en-IN" sz="2000" spc="-1"/>
          </a:p>
          <a:p>
            <a:pPr marL="173736" indent="-173736">
              <a:buFont typeface="Arial" panose="020B0604020202020204" pitchFamily="34" charset="0"/>
              <a:buChar char="•"/>
              <a:tabLst>
                <a:tab pos="0" algn="l"/>
              </a:tabLst>
            </a:pPr>
            <a:r>
              <a:rPr lang="en-IN" sz="2000" spc="-1"/>
              <a:t>These are the references for this session.</a:t>
            </a:r>
            <a:endParaRPr lang="en-IN" sz="2000" b="0" strike="noStrike" spc="-1">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419456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29-04-2024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s3CnE2tqQdo?si=AZ9RFevIqYaNFJs-"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034adarsh/Stock-Price-Prediction-Using-LSTM"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11681"/>
            <a:ext cx="9144000" cy="5143500"/>
          </a:xfrm>
          <a:prstGeom prst="rect">
            <a:avLst/>
          </a:prstGeom>
        </p:spPr>
      </p:pic>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6262557" y="1374495"/>
            <a:ext cx="1232810" cy="493626"/>
          </a:xfrm>
          <a:prstGeom prst="rect">
            <a:avLst/>
          </a:prstGeom>
          <a:noFill/>
          <a:ln>
            <a:noFill/>
          </a:ln>
        </p:spPr>
      </p:pic>
      <p:pic>
        <p:nvPicPr>
          <p:cNvPr id="9" name="Picture 8" descr="A light bulb with a circuit board&#10;&#10;Description automatically generated">
            <a:extLst>
              <a:ext uri="{FF2B5EF4-FFF2-40B4-BE49-F238E27FC236}">
                <a16:creationId xmlns:a16="http://schemas.microsoft.com/office/drawing/2014/main" id="{517146C1-F52A-4937-FB9E-853075CAE646}"/>
              </a:ext>
            </a:extLst>
          </p:cNvPr>
          <p:cNvPicPr>
            <a:picLocks noChangeAspect="1"/>
          </p:cNvPicPr>
          <p:nvPr/>
        </p:nvPicPr>
        <p:blipFill>
          <a:blip r:embed="rId5"/>
          <a:stretch>
            <a:fillRect/>
          </a:stretch>
        </p:blipFill>
        <p:spPr>
          <a:xfrm>
            <a:off x="1680892" y="1267993"/>
            <a:ext cx="757328" cy="720486"/>
          </a:xfrm>
          <a:prstGeom prst="rect">
            <a:avLst/>
          </a:prstGeom>
        </p:spPr>
      </p:pic>
      <p:sp>
        <p:nvSpPr>
          <p:cNvPr id="14" name="Title 13">
            <a:extLst>
              <a:ext uri="{FF2B5EF4-FFF2-40B4-BE49-F238E27FC236}">
                <a16:creationId xmlns:a16="http://schemas.microsoft.com/office/drawing/2014/main" id="{68EED9D6-3386-42CE-AB74-2BA42EC716A6}"/>
              </a:ext>
            </a:extLst>
          </p:cNvPr>
          <p:cNvSpPr>
            <a:spLocks noGrp="1"/>
          </p:cNvSpPr>
          <p:nvPr>
            <p:ph type="title"/>
          </p:nvPr>
        </p:nvSpPr>
        <p:spPr>
          <a:xfrm>
            <a:off x="1680891" y="1953460"/>
            <a:ext cx="5726547" cy="572700"/>
          </a:xfrm>
        </p:spPr>
        <p:txBody>
          <a:bodyPr/>
          <a:lstStyle/>
          <a:p>
            <a:pPr algn="ctr"/>
            <a:r>
              <a:rPr lang="en-US" sz="2400" b="1" dirty="0">
                <a:solidFill>
                  <a:schemeClr val="tx1"/>
                </a:solidFill>
                <a:latin typeface="Times New Roman" panose="02020603050405020304" pitchFamily="18" charset="0"/>
                <a:cs typeface="Times New Roman" panose="02020603050405020304" pitchFamily="18" charset="0"/>
              </a:rPr>
              <a:t>Stream Stock Trend</a:t>
            </a:r>
            <a:endParaRPr lang="en-IN" sz="2400" b="1" dirty="0">
              <a:latin typeface="Times New Roman" panose="02020603050405020304" pitchFamily="18" charset="0"/>
              <a:cs typeface="Times New Roman" panose="02020603050405020304" pitchFamily="18" charset="0"/>
            </a:endParaRPr>
          </a:p>
        </p:txBody>
      </p:sp>
      <p:sp>
        <p:nvSpPr>
          <p:cNvPr id="15" name="Text Placeholder 14">
            <a:extLst>
              <a:ext uri="{FF2B5EF4-FFF2-40B4-BE49-F238E27FC236}">
                <a16:creationId xmlns:a16="http://schemas.microsoft.com/office/drawing/2014/main" id="{AC93CA4C-A897-1018-BD17-9FDF61FE528C}"/>
              </a:ext>
            </a:extLst>
          </p:cNvPr>
          <p:cNvSpPr>
            <a:spLocks noGrp="1"/>
          </p:cNvSpPr>
          <p:nvPr>
            <p:ph type="body" idx="1"/>
          </p:nvPr>
        </p:nvSpPr>
        <p:spPr>
          <a:xfrm>
            <a:off x="1680890" y="2460069"/>
            <a:ext cx="3551508" cy="2007507"/>
          </a:xfrm>
        </p:spPr>
        <p:txBody>
          <a:bodyPr/>
          <a:lstStyle/>
          <a:p>
            <a:pPr marL="139697" indent="0">
              <a:buNone/>
            </a:pPr>
            <a:r>
              <a:rPr lang="en-US" b="1" dirty="0">
                <a:solidFill>
                  <a:schemeClr val="tx1"/>
                </a:solidFill>
                <a:latin typeface="Times New Roman" panose="02020603050405020304" pitchFamily="18" charset="0"/>
                <a:cs typeface="Times New Roman" panose="02020603050405020304" pitchFamily="18" charset="0"/>
              </a:rPr>
              <a:t>Team Members:</a:t>
            </a:r>
          </a:p>
          <a:p>
            <a:r>
              <a:rPr lang="en-US" dirty="0">
                <a:solidFill>
                  <a:schemeClr val="tx1"/>
                </a:solidFill>
                <a:latin typeface="Times New Roman" panose="02020603050405020304" pitchFamily="18" charset="0"/>
                <a:cs typeface="Times New Roman" panose="02020603050405020304" pitchFamily="18" charset="0"/>
              </a:rPr>
              <a:t>Patel Preet</a:t>
            </a:r>
          </a:p>
          <a:p>
            <a:r>
              <a:rPr lang="en-US" dirty="0" err="1">
                <a:solidFill>
                  <a:schemeClr val="tx1"/>
                </a:solidFill>
                <a:latin typeface="Times New Roman" panose="02020603050405020304" pitchFamily="18" charset="0"/>
                <a:cs typeface="Times New Roman" panose="02020603050405020304" pitchFamily="18" charset="0"/>
              </a:rPr>
              <a:t>Tandel</a:t>
            </a:r>
            <a:r>
              <a:rPr lang="en-US" dirty="0">
                <a:solidFill>
                  <a:schemeClr val="tx1"/>
                </a:solidFill>
                <a:latin typeface="Times New Roman" panose="02020603050405020304" pitchFamily="18" charset="0"/>
                <a:cs typeface="Times New Roman" panose="02020603050405020304" pitchFamily="18" charset="0"/>
              </a:rPr>
              <a:t> Manasvi</a:t>
            </a:r>
          </a:p>
          <a:p>
            <a:r>
              <a:rPr lang="en-US" dirty="0">
                <a:solidFill>
                  <a:schemeClr val="tx1"/>
                </a:solidFill>
                <a:latin typeface="Times New Roman" panose="02020603050405020304" pitchFamily="18" charset="0"/>
                <a:cs typeface="Times New Roman" panose="02020603050405020304" pitchFamily="18" charset="0"/>
              </a:rPr>
              <a:t>Patel </a:t>
            </a:r>
            <a:r>
              <a:rPr lang="en-US" dirty="0" err="1">
                <a:solidFill>
                  <a:schemeClr val="tx1"/>
                </a:solidFill>
                <a:latin typeface="Times New Roman" panose="02020603050405020304" pitchFamily="18" charset="0"/>
                <a:cs typeface="Times New Roman" panose="02020603050405020304" pitchFamily="18" charset="0"/>
              </a:rPr>
              <a:t>Sujal</a:t>
            </a:r>
            <a:endParaRPr lang="en-US"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Dalal Kush</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6" name="Text Placeholder 15">
            <a:extLst>
              <a:ext uri="{FF2B5EF4-FFF2-40B4-BE49-F238E27FC236}">
                <a16:creationId xmlns:a16="http://schemas.microsoft.com/office/drawing/2014/main" id="{3F38DBA1-EA5C-0EFB-03F5-9011853EA9E3}"/>
              </a:ext>
            </a:extLst>
          </p:cNvPr>
          <p:cNvSpPr>
            <a:spLocks noGrp="1"/>
          </p:cNvSpPr>
          <p:nvPr>
            <p:ph type="body" idx="2"/>
          </p:nvPr>
        </p:nvSpPr>
        <p:spPr>
          <a:xfrm>
            <a:off x="4969394" y="2492421"/>
            <a:ext cx="2964193" cy="2007507"/>
          </a:xfrm>
        </p:spPr>
        <p:txBody>
          <a:bodyPr/>
          <a:lstStyle/>
          <a:p>
            <a:pPr marL="139697" indent="0">
              <a:buNone/>
            </a:pPr>
            <a:r>
              <a:rPr lang="en-US" b="1" dirty="0">
                <a:solidFill>
                  <a:schemeClr val="tx1"/>
                </a:solidFill>
                <a:latin typeface="Times New Roman" panose="02020603050405020304" pitchFamily="18" charset="0"/>
                <a:cs typeface="Times New Roman" panose="02020603050405020304" pitchFamily="18" charset="0"/>
              </a:rPr>
              <a:t>Guided by:</a:t>
            </a:r>
          </a:p>
          <a:p>
            <a:r>
              <a:rPr lang="en-US" dirty="0">
                <a:solidFill>
                  <a:schemeClr val="tx1"/>
                </a:solidFill>
                <a:latin typeface="Times New Roman" panose="02020603050405020304" pitchFamily="18" charset="0"/>
                <a:cs typeface="Times New Roman" panose="02020603050405020304" pitchFamily="18" charset="0"/>
              </a:rPr>
              <a:t>Abdul Aziz Md, Master Trainer, </a:t>
            </a:r>
            <a:r>
              <a:rPr lang="en-US" dirty="0" err="1">
                <a:solidFill>
                  <a:schemeClr val="tx1"/>
                </a:solidFill>
                <a:latin typeface="Times New Roman" panose="02020603050405020304" pitchFamily="18" charset="0"/>
                <a:cs typeface="Times New Roman" panose="02020603050405020304" pitchFamily="18" charset="0"/>
              </a:rPr>
              <a:t>Edunet</a:t>
            </a:r>
            <a:r>
              <a:rPr lang="en-US" dirty="0">
                <a:solidFill>
                  <a:schemeClr val="tx1"/>
                </a:solidFill>
                <a:latin typeface="Times New Roman" panose="02020603050405020304" pitchFamily="18" charset="0"/>
                <a:cs typeface="Times New Roman" panose="02020603050405020304" pitchFamily="18" charset="0"/>
              </a:rPr>
              <a:t> Foundation</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xfrm>
            <a:off x="311700" y="555600"/>
            <a:ext cx="28080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Conclusion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80FC139-442B-988D-97D9-CCE7B9001D2D}"/>
              </a:ext>
            </a:extLst>
          </p:cNvPr>
          <p:cNvSpPr>
            <a:spLocks noGrp="1"/>
          </p:cNvSpPr>
          <p:nvPr>
            <p:ph type="body" idx="1"/>
          </p:nvPr>
        </p:nvSpPr>
        <p:spPr>
          <a:xfrm>
            <a:off x="232230" y="933450"/>
            <a:ext cx="5450519" cy="3179400"/>
          </a:xfrm>
        </p:spPr>
        <p:txBody>
          <a:bodyPr/>
          <a:lstStyle/>
          <a:p>
            <a:pPr algn="just"/>
            <a:r>
              <a:rPr lang="en-US" dirty="0">
                <a:latin typeface="Times New Roman" panose="02020603050405020304" pitchFamily="18" charset="0"/>
                <a:cs typeface="Times New Roman" panose="02020603050405020304" pitchFamily="18" charset="0"/>
              </a:rPr>
              <a:t>In conclusion, the development and implementation of this basic level project on stock trend prediction for stock buying decisions using AIML represent a significant step towards understanding the application of Artificial Intelligence and Machine Learning in financial decision-making. Through this project, we have gained valuable insights into the process of analyzing historical stock data and utilizing AIML algorithms to provide actionable recommendations for investors. Our project focused on predicting whether to buy or not based on stock trend predictions, employing simple AIML techniques and LSTM Model. By leveraging AIML to analyze historical stock data and identify patterns indicative of future price movements, investors can mitigate risks and capitalize on opportunities in the dynamic stock market environment.</a:t>
            </a:r>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47C7CD3-D168-A563-3E59-AA16A47B2670}"/>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Stock Trend Predication</a:t>
            </a:r>
            <a:endParaRPr lang="en-IN" sz="1200" dirty="0">
              <a:solidFill>
                <a:schemeClr val="bg1">
                  <a:lumMod val="95000"/>
                </a:schemeClr>
              </a:solidFill>
            </a:endParaRPr>
          </a:p>
        </p:txBody>
      </p:sp>
      <p:pic>
        <p:nvPicPr>
          <p:cNvPr id="3074" name="Picture 2" descr="Happy person who made profit in the stock market using AI/ML Model, professional, clean, minimal, dark black gradient with blue, purple, navy blue, friendly, playful, bold, loud, modern, high tech. Image 1 of 2">
            <a:extLst>
              <a:ext uri="{FF2B5EF4-FFF2-40B4-BE49-F238E27FC236}">
                <a16:creationId xmlns:a16="http://schemas.microsoft.com/office/drawing/2014/main" id="{6252FFA6-134C-1746-1C10-24168EF964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3997" y="1058023"/>
            <a:ext cx="3047773" cy="304777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BEA0274-C85A-F66D-D6D7-EE4F262657FC}"/>
              </a:ext>
            </a:extLst>
          </p:cNvPr>
          <p:cNvSpPr/>
          <p:nvPr/>
        </p:nvSpPr>
        <p:spPr>
          <a:xfrm>
            <a:off x="60960" y="-3462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Stream Stock Trend</a:t>
            </a:r>
            <a:endParaRPr lang="en-IN" sz="1200" dirty="0">
              <a:solidFill>
                <a:schemeClr val="bg1">
                  <a:lumMod val="95000"/>
                </a:schemeClr>
              </a:solidFill>
            </a:endParaRPr>
          </a:p>
        </p:txBody>
      </p:sp>
    </p:spTree>
    <p:extLst>
      <p:ext uri="{BB962C8B-B14F-4D97-AF65-F5344CB8AC3E}">
        <p14:creationId xmlns:p14="http://schemas.microsoft.com/office/powerpoint/2010/main" val="2174784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xfrm>
            <a:off x="311700" y="555600"/>
            <a:ext cx="28080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Future Scope</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CDECCFFF-6D0C-CCF4-63D5-6510DF16E70D}"/>
              </a:ext>
            </a:extLst>
          </p:cNvPr>
          <p:cNvSpPr>
            <a:spLocks noGrp="1"/>
          </p:cNvSpPr>
          <p:nvPr>
            <p:ph type="body" idx="1"/>
          </p:nvPr>
        </p:nvSpPr>
        <p:spPr>
          <a:xfrm>
            <a:off x="202843" y="982050"/>
            <a:ext cx="8186414" cy="1192190"/>
          </a:xfrm>
        </p:spPr>
        <p:txBody>
          <a:bodyPr/>
          <a:lstStyle/>
          <a:p>
            <a:pPr algn="just"/>
            <a:r>
              <a:rPr lang="en-US" dirty="0">
                <a:latin typeface="Times New Roman" panose="02020603050405020304" pitchFamily="18" charset="0"/>
                <a:cs typeface="Times New Roman" panose="02020603050405020304" pitchFamily="18" charset="0"/>
              </a:rPr>
              <a:t>This basic level project represents just a small step in our journey, it underscores the transformative potential of AIML in revolutionizing financial decision-making. By continuing to learn, experiment, and innovate, we can unlock new possibilities and empower individuals to navigate the complexities of the stock market with greater confidence and efficiency. By analyzing the financial data of the company and other data of the company, using such an algorithm will predict whether the stock should be buy or not.</a:t>
            </a:r>
            <a:endParaRPr lang="en-IN"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56C378AA-24C0-6EEE-24F5-D2D6A0BC9499}"/>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Stock Trend Predication</a:t>
            </a:r>
            <a:endParaRPr lang="en-IN" sz="1200" dirty="0">
              <a:solidFill>
                <a:schemeClr val="bg1">
                  <a:lumMod val="95000"/>
                </a:schemeClr>
              </a:solidFill>
            </a:endParaRPr>
          </a:p>
        </p:txBody>
      </p:sp>
      <p:sp>
        <p:nvSpPr>
          <p:cNvPr id="3" name="Rectangle 2">
            <a:extLst>
              <a:ext uri="{FF2B5EF4-FFF2-40B4-BE49-F238E27FC236}">
                <a16:creationId xmlns:a16="http://schemas.microsoft.com/office/drawing/2014/main" id="{2451CFEE-A772-A10A-F09B-B9CD592E536B}"/>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Stream Stock Trend</a:t>
            </a:r>
            <a:endParaRPr lang="en-IN" sz="1200" dirty="0">
              <a:solidFill>
                <a:schemeClr val="bg1">
                  <a:lumMod val="95000"/>
                </a:schemeClr>
              </a:solidFill>
            </a:endParaRPr>
          </a:p>
        </p:txBody>
      </p:sp>
    </p:spTree>
    <p:extLst>
      <p:ext uri="{BB962C8B-B14F-4D97-AF65-F5344CB8AC3E}">
        <p14:creationId xmlns:p14="http://schemas.microsoft.com/office/powerpoint/2010/main" val="705114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44173" y="642794"/>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400"/>
            </a:pPr>
            <a:r>
              <a:rPr lang="en-US" sz="2400" b="1" dirty="0">
                <a:solidFill>
                  <a:srgbClr val="002060"/>
                </a:solidFill>
                <a:latin typeface="Times New Roman" panose="02020603050405020304" pitchFamily="18" charset="0"/>
                <a:cs typeface="Times New Roman" panose="02020603050405020304" pitchFamily="18" charset="0"/>
              </a:rPr>
              <a:t>Reference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48827" y="1020436"/>
            <a:ext cx="8572435" cy="2728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lvl="1" indent="-173736">
              <a:lnSpc>
                <a:spcPct val="107000"/>
              </a:lnSpc>
              <a:spcBef>
                <a:spcPts val="499"/>
              </a:spcBef>
              <a:buClr>
                <a:srgbClr val="213163"/>
              </a:buClr>
              <a:buFont typeface="Arial" panose="020B0604020202020204" pitchFamily="34" charset="0"/>
              <a:buChar char="•"/>
            </a:pPr>
            <a:r>
              <a:rPr lang="en-US" b="0" strike="noStrike" spc="-1" dirty="0">
                <a:solidFill>
                  <a:srgbClr val="0000FF"/>
                </a:solidFill>
                <a:latin typeface="Times New Roman" panose="02020603050405020304" pitchFamily="18" charset="0"/>
                <a:ea typeface="Calibri"/>
                <a:cs typeface="Times New Roman" panose="02020603050405020304" pitchFamily="18" charset="0"/>
                <a:hlinkClick r:id="rId3">
                  <a:extLst>
                    <a:ext uri="{A12FA001-AC4F-418D-AE19-62706E023703}">
                      <ahyp:hlinkClr xmlns:ahyp="http://schemas.microsoft.com/office/drawing/2018/hyperlinkcolor" val="tx"/>
                    </a:ext>
                  </a:extLst>
                </a:hlinkClick>
              </a:rPr>
              <a:t>https://youtu.be/s3CnE2tqQdo?si=AZ9RFevIqYaNFJs-</a:t>
            </a:r>
            <a:endParaRPr lang="en-US" b="0" strike="noStrike" spc="-1" dirty="0">
              <a:solidFill>
                <a:srgbClr val="0000FF"/>
              </a:solidFill>
              <a:latin typeface="Times New Roman" panose="02020603050405020304" pitchFamily="18" charset="0"/>
              <a:ea typeface="Calibri"/>
              <a:cs typeface="Times New Roman" panose="02020603050405020304" pitchFamily="18" charset="0"/>
            </a:endParaRPr>
          </a:p>
          <a:p>
            <a:pPr marL="173736" lvl="1" indent="-173736">
              <a:lnSpc>
                <a:spcPct val="107000"/>
              </a:lnSpc>
              <a:spcBef>
                <a:spcPts val="499"/>
              </a:spcBef>
              <a:buClr>
                <a:srgbClr val="213163"/>
              </a:buClr>
              <a:buFont typeface="Arial" panose="020B0604020202020204" pitchFamily="34" charset="0"/>
              <a:buChar char="•"/>
            </a:pPr>
            <a:r>
              <a:rPr lang="en-US" b="0" strike="noStrike" spc="-1" dirty="0">
                <a:solidFill>
                  <a:srgbClr val="0000FF"/>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https://github.com/034adarsh/Stock-Price-Prediction-Using-LSTM</a:t>
            </a:r>
            <a:endParaRPr lang="en-US" b="0" strike="noStrike" spc="-1" dirty="0">
              <a:solidFill>
                <a:srgbClr val="0000FF"/>
              </a:solidFill>
              <a:latin typeface="Times New Roman" panose="02020603050405020304" pitchFamily="18" charset="0"/>
              <a:cs typeface="Times New Roman" panose="02020603050405020304" pitchFamily="18" charset="0"/>
            </a:endParaRPr>
          </a:p>
          <a:p>
            <a:pPr marL="173736" lvl="1" indent="-173736">
              <a:lnSpc>
                <a:spcPct val="107000"/>
              </a:lnSpc>
              <a:spcBef>
                <a:spcPts val="499"/>
              </a:spcBef>
              <a:buClr>
                <a:srgbClr val="213163"/>
              </a:buClr>
              <a:buFont typeface="Arial" panose="020B0604020202020204" pitchFamily="34" charset="0"/>
              <a:buChar char="•"/>
            </a:pPr>
            <a:r>
              <a:rPr lang="en-US" b="0" strike="noStrike" spc="-1" dirty="0">
                <a:solidFill>
                  <a:srgbClr val="0000FF"/>
                </a:solidFill>
                <a:latin typeface="Times New Roman" panose="02020603050405020304" pitchFamily="18" charset="0"/>
                <a:cs typeface="Times New Roman" panose="02020603050405020304" pitchFamily="18" charset="0"/>
              </a:rPr>
              <a:t>https://streamlit.io/components</a:t>
            </a:r>
          </a:p>
        </p:txBody>
      </p:sp>
      <p:sp>
        <p:nvSpPr>
          <p:cNvPr id="6" name="Rectangle 5">
            <a:extLst>
              <a:ext uri="{FF2B5EF4-FFF2-40B4-BE49-F238E27FC236}">
                <a16:creationId xmlns:a16="http://schemas.microsoft.com/office/drawing/2014/main" id="{A171EE6D-04DD-6C96-DD7F-6F65267497BA}"/>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Stock Trend Predication</a:t>
            </a:r>
            <a:endParaRPr lang="en-IN" sz="1200" dirty="0">
              <a:solidFill>
                <a:schemeClr val="bg1">
                  <a:lumMod val="95000"/>
                </a:schemeClr>
              </a:solidFill>
            </a:endParaRPr>
          </a:p>
        </p:txBody>
      </p:sp>
      <p:sp>
        <p:nvSpPr>
          <p:cNvPr id="4" name="Rectangle 3">
            <a:extLst>
              <a:ext uri="{FF2B5EF4-FFF2-40B4-BE49-F238E27FC236}">
                <a16:creationId xmlns:a16="http://schemas.microsoft.com/office/drawing/2014/main" id="{9B689EA8-FE1D-519F-DA63-AD7332098546}"/>
              </a:ext>
            </a:extLst>
          </p:cNvPr>
          <p:cNvSpPr/>
          <p:nvPr/>
        </p:nvSpPr>
        <p:spPr>
          <a:xfrm>
            <a:off x="144173"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Stream Stock Trend</a:t>
            </a:r>
            <a:endParaRPr lang="en-IN" sz="1200" dirty="0">
              <a:solidFill>
                <a:schemeClr val="bg1">
                  <a:lumMod val="95000"/>
                </a:schemeClr>
              </a:solidFill>
            </a:endParaRPr>
          </a:p>
        </p:txBody>
      </p:sp>
    </p:spTree>
    <p:extLst>
      <p:ext uri="{BB962C8B-B14F-4D97-AF65-F5344CB8AC3E}">
        <p14:creationId xmlns:p14="http://schemas.microsoft.com/office/powerpoint/2010/main" val="3709190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C16667-D1DF-4BC3-9D64-7E07554F0154}"/>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Stock Trend Predication</a:t>
            </a:r>
            <a:endParaRPr lang="en-IN" sz="1200" dirty="0">
              <a:solidFill>
                <a:schemeClr val="bg1">
                  <a:lumMod val="95000"/>
                </a:schemeClr>
              </a:solidFill>
            </a:endParaRPr>
          </a:p>
        </p:txBody>
      </p:sp>
      <p:pic>
        <p:nvPicPr>
          <p:cNvPr id="2" name="20240429-0827-04.7122826">
            <a:hlinkClick r:id="" action="ppaction://media"/>
            <a:extLst>
              <a:ext uri="{FF2B5EF4-FFF2-40B4-BE49-F238E27FC236}">
                <a16:creationId xmlns:a16="http://schemas.microsoft.com/office/drawing/2014/main" id="{0FC784D9-F81B-659E-A970-8E9665BADE9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8600" y="484505"/>
            <a:ext cx="8686800" cy="4379595"/>
          </a:xfrm>
          <a:prstGeom prst="rect">
            <a:avLst/>
          </a:prstGeom>
        </p:spPr>
      </p:pic>
      <p:sp>
        <p:nvSpPr>
          <p:cNvPr id="3" name="Rectangle 2">
            <a:extLst>
              <a:ext uri="{FF2B5EF4-FFF2-40B4-BE49-F238E27FC236}">
                <a16:creationId xmlns:a16="http://schemas.microsoft.com/office/drawing/2014/main" id="{00DAE10F-03CB-643B-70C0-03EA4FC365AD}"/>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Stream Stock Trend</a:t>
            </a:r>
            <a:endParaRPr lang="en-IN" sz="1200" dirty="0">
              <a:solidFill>
                <a:schemeClr val="bg1">
                  <a:lumMod val="95000"/>
                </a:schemeClr>
              </a:solidFill>
            </a:endParaRPr>
          </a:p>
        </p:txBody>
      </p:sp>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4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8FF3669-E6A7-0D49-6B43-1F61F322EA72}"/>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Stock Trend Predication</a:t>
            </a:r>
            <a:endParaRPr lang="en-IN" sz="1200" dirty="0">
              <a:solidFill>
                <a:schemeClr val="bg1">
                  <a:lumMod val="95000"/>
                </a:schemeClr>
              </a:solidFill>
            </a:endParaRPr>
          </a:p>
        </p:txBody>
      </p:sp>
      <p:sp>
        <p:nvSpPr>
          <p:cNvPr id="2" name="Title 1">
            <a:extLst>
              <a:ext uri="{FF2B5EF4-FFF2-40B4-BE49-F238E27FC236}">
                <a16:creationId xmlns:a16="http://schemas.microsoft.com/office/drawing/2014/main" id="{9686D663-9532-33FE-52D8-B3A289B46AC4}"/>
              </a:ext>
            </a:extLst>
          </p:cNvPr>
          <p:cNvSpPr>
            <a:spLocks noGrp="1"/>
          </p:cNvSpPr>
          <p:nvPr>
            <p:ph type="title"/>
          </p:nvPr>
        </p:nvSpPr>
        <p:spPr>
          <a:xfrm>
            <a:off x="2609490" y="2195829"/>
            <a:ext cx="3925020" cy="751841"/>
          </a:xfrm>
          <a:gradFill>
            <a:gsLst>
              <a:gs pos="0">
                <a:srgbClr val="0F121F"/>
              </a:gs>
              <a:gs pos="100000">
                <a:srgbClr val="182F4D"/>
              </a:gs>
            </a:gsLst>
            <a:lin ang="5400000" scaled="1"/>
          </a:gradFill>
        </p:spPr>
        <p:txBody>
          <a:bodyPr/>
          <a:lstStyle/>
          <a:p>
            <a:pPr algn="ctr"/>
            <a:r>
              <a:rPr lang="en-US" sz="4000" dirty="0">
                <a:solidFill>
                  <a:schemeClr val="bg1"/>
                </a:solidFill>
                <a:latin typeface="Times New Roman" panose="02020603050405020304" pitchFamily="18" charset="0"/>
                <a:cs typeface="Times New Roman" panose="02020603050405020304" pitchFamily="18" charset="0"/>
              </a:rPr>
              <a:t>THANK YOU</a:t>
            </a:r>
            <a:endParaRPr lang="en-IN" sz="4000" dirty="0">
              <a:solidFill>
                <a:schemeClr val="bg1"/>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4DCE1898-68D6-316D-19C1-2297B1CAFDF4}"/>
              </a:ext>
            </a:extLst>
          </p:cNvPr>
          <p:cNvSpPr txBox="1">
            <a:spLocks/>
          </p:cNvSpPr>
          <p:nvPr/>
        </p:nvSpPr>
        <p:spPr>
          <a:xfrm>
            <a:off x="2953300" y="539749"/>
            <a:ext cx="3925020" cy="751841"/>
          </a:xfrm>
          <a:prstGeom prst="rect">
            <a:avLst/>
          </a:prstGeom>
          <a:gradFill>
            <a:gsLst>
              <a:gs pos="0">
                <a:srgbClr val="0F121F"/>
              </a:gs>
              <a:gs pos="100000">
                <a:srgbClr val="182F4D"/>
              </a:gs>
            </a:gsLst>
            <a:lin ang="5400000" scaled="1"/>
          </a:gra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pPr algn="ctr"/>
            <a:endParaRPr lang="en-IN" sz="4000"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BAAFDED-7411-0562-2D59-EE93437A55B5}"/>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Stream Stock Trend</a:t>
            </a:r>
            <a:endParaRPr lang="en-IN" sz="1200" dirty="0">
              <a:solidFill>
                <a:schemeClr val="bg1">
                  <a:lumMod val="95000"/>
                </a:schemeClr>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9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1494DD5-904E-76E9-38C0-10A35CC5BDD0}"/>
              </a:ext>
            </a:extLst>
          </p:cNvPr>
          <p:cNvSpPr txBox="1"/>
          <p:nvPr/>
        </p:nvSpPr>
        <p:spPr>
          <a:xfrm>
            <a:off x="653689" y="1060098"/>
            <a:ext cx="6935087" cy="2862322"/>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Abstract     </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Problem Statement</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Aims, Objective &amp; Proposed System/Solution</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System Design/Architecture </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System Development Approach (Technology Used) </a:t>
            </a: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Algorithm &amp; Deployment  </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Conclusion</a:t>
            </a: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Future Scope</a:t>
            </a:r>
            <a:endParaRPr lang="en-IN"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References</a:t>
            </a: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Video of the Project</a:t>
            </a:r>
            <a:endParaRPr lang="en-US" sz="18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68431DDE-0DFC-EE13-FBBE-14827FC69B28}"/>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Stream Stock Trend</a:t>
            </a:r>
            <a:endParaRPr lang="en-IN" sz="1200" dirty="0">
              <a:solidFill>
                <a:schemeClr val="bg1">
                  <a:lumMod val="95000"/>
                </a:schemeClr>
              </a:solidFill>
            </a:endParaRP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11700" y="555600"/>
            <a:ext cx="2808000" cy="461665"/>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Abstract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80054EDF-65C6-2945-A1BB-4EBFBCB08C83}"/>
              </a:ext>
            </a:extLst>
          </p:cNvPr>
          <p:cNvSpPr>
            <a:spLocks noGrp="1"/>
          </p:cNvSpPr>
          <p:nvPr>
            <p:ph type="body" idx="1"/>
          </p:nvPr>
        </p:nvSpPr>
        <p:spPr>
          <a:xfrm>
            <a:off x="144785" y="1063929"/>
            <a:ext cx="8454929" cy="3523971"/>
          </a:xfrm>
        </p:spPr>
        <p:txBody>
          <a:bodyPr/>
          <a:lstStyle/>
          <a:p>
            <a:pPr algn="just"/>
            <a:r>
              <a:rPr lang="en-US" dirty="0">
                <a:effectLst/>
                <a:latin typeface="Times New Roman" panose="02020603050405020304" pitchFamily="18" charset="0"/>
                <a:ea typeface="Calibri" panose="020F0502020204030204" pitchFamily="34" charset="0"/>
              </a:rPr>
              <a:t>This study investigates the historical challenges faced by us in the stock market, particularly focusing on personal obstacles such as paperwork and administrative burdens. As a student investor, navigating the complexities of the stock market often involves grappling with cumbersome paperwork requirements, including account setup forms, transaction documentation, and regulatory filings. These administrative tasks can pose significant barriers, consuming time and resources, and impeding students' ability to focus on learning and investment strategies. We implement it by machine learning-based LSTM (Long Short-Term Memory) model. Through LSTM algorithms, the LSTM-UI model generates intuitive indicators, allowing users to easily understand when to buy or hold stocks. Through empirical analysis and user testing, this study demonstrates the effectiveness of the LSTM-UI framework in empowering users with accessible and actionable insights. Through qualitative analysis and experiential insights, this study explores the impact of reducing administrative burdens on learning outcomes in the stock market. We findings the user-friendly solutions to promote financial literacy and facilitate meaningful engagement in the stock market.</a:t>
            </a:r>
            <a:endParaRPr lang="en-IN" sz="1000" dirty="0"/>
          </a:p>
        </p:txBody>
      </p:sp>
      <p:sp>
        <p:nvSpPr>
          <p:cNvPr id="6" name="Rectangle 5">
            <a:extLst>
              <a:ext uri="{FF2B5EF4-FFF2-40B4-BE49-F238E27FC236}">
                <a16:creationId xmlns:a16="http://schemas.microsoft.com/office/drawing/2014/main" id="{B8B283BA-BCB4-F4DE-C124-A6A4067729DB}"/>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Stock Trend Predication</a:t>
            </a:r>
            <a:endParaRPr lang="en-IN" sz="1200" dirty="0">
              <a:solidFill>
                <a:schemeClr val="bg1">
                  <a:lumMod val="95000"/>
                </a:schemeClr>
              </a:solidFill>
            </a:endParaRPr>
          </a:p>
        </p:txBody>
      </p:sp>
      <p:sp>
        <p:nvSpPr>
          <p:cNvPr id="4" name="Rectangle 3">
            <a:extLst>
              <a:ext uri="{FF2B5EF4-FFF2-40B4-BE49-F238E27FC236}">
                <a16:creationId xmlns:a16="http://schemas.microsoft.com/office/drawing/2014/main" id="{595F5F8B-5FF9-50D2-A007-FFC06EEE8C15}"/>
              </a:ext>
            </a:extLst>
          </p:cNvPr>
          <p:cNvSpPr/>
          <p:nvPr/>
        </p:nvSpPr>
        <p:spPr>
          <a:xfrm>
            <a:off x="60960" y="-1270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Stream Stock Trend</a:t>
            </a:r>
            <a:endParaRPr lang="en-IN" sz="1200" dirty="0">
              <a:solidFill>
                <a:schemeClr val="bg1">
                  <a:lumMod val="95000"/>
                </a:schemeClr>
              </a:solidFill>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Problem Statement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1AED7FD6-1540-5A0D-03E9-5B919D3D4765}"/>
              </a:ext>
            </a:extLst>
          </p:cNvPr>
          <p:cNvSpPr>
            <a:spLocks noGrp="1"/>
          </p:cNvSpPr>
          <p:nvPr>
            <p:ph type="body" idx="1"/>
          </p:nvPr>
        </p:nvSpPr>
        <p:spPr>
          <a:xfrm>
            <a:off x="60960" y="783667"/>
            <a:ext cx="4590869" cy="3416400"/>
          </a:xfrm>
        </p:spPr>
        <p:txBody>
          <a:bodyPr/>
          <a:lstStyle/>
          <a:p>
            <a:pPr algn="just"/>
            <a:r>
              <a:rPr lang="en-US" dirty="0">
                <a:effectLst/>
                <a:latin typeface="Times New Roman" panose="02020603050405020304" pitchFamily="18" charset="0"/>
                <a:ea typeface="Calibri" panose="020F0502020204030204" pitchFamily="34" charset="0"/>
                <a:cs typeface="Times New Roman" panose="02020603050405020304" pitchFamily="18" charset="0"/>
              </a:rPr>
              <a:t>This study examines the challenges encountered by us, in participating in the stock market, with a focus on administrative hurdles such as paperwork. Historically, engaging in stock market activities has involved burdensome paperwork requirements, including account setup forms, transaction documentation, and regulatory filings. These administrative tasks often consume time and resources, detracting from the overall user experience and limiting participation in investment opportunities.</a:t>
            </a:r>
            <a:endParaRPr lang="en-IN" sz="105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44EDFD14-A26A-0FBA-33A1-C5FDE2ED4350}"/>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Stock Trend Predication</a:t>
            </a:r>
            <a:endParaRPr lang="en-IN" sz="1200" dirty="0">
              <a:solidFill>
                <a:schemeClr val="bg1">
                  <a:lumMod val="95000"/>
                </a:schemeClr>
              </a:solidFill>
            </a:endParaRPr>
          </a:p>
        </p:txBody>
      </p:sp>
      <p:pic>
        <p:nvPicPr>
          <p:cNvPr id="1026" name="Picture 2" descr="Person who lost their money in the stock market, professional, clean, minimal, dark black gradient with blue, purple, navy blue, friendly, playful, bold, loud, modern, high tech. Image 1 of 2">
            <a:extLst>
              <a:ext uri="{FF2B5EF4-FFF2-40B4-BE49-F238E27FC236}">
                <a16:creationId xmlns:a16="http://schemas.microsoft.com/office/drawing/2014/main" id="{E23038BE-B071-9C26-D1FF-AC6C2CD3D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3198" y="863236"/>
            <a:ext cx="3595545" cy="35955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A645B75-B1C1-1CA3-4516-718541EF412B}"/>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Stream Stock Trend</a:t>
            </a:r>
            <a:endParaRPr lang="en-IN" sz="1200" dirty="0">
              <a:solidFill>
                <a:schemeClr val="bg1">
                  <a:lumMod val="95000"/>
                </a:schemeClr>
              </a:solidFill>
            </a:endParaRPr>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BB60-3489-C70E-E0A6-2C0A7BC9946D}"/>
              </a:ext>
            </a:extLst>
          </p:cNvPr>
          <p:cNvSpPr>
            <a:spLocks noGrp="1"/>
          </p:cNvSpPr>
          <p:nvPr>
            <p:ph type="title"/>
          </p:nvPr>
        </p:nvSpPr>
        <p:spPr>
          <a:xfrm>
            <a:off x="311699" y="555600"/>
            <a:ext cx="3019329"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Aim and Objective</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513D728B-3ED3-5A42-B634-9F931055BA84}"/>
              </a:ext>
            </a:extLst>
          </p:cNvPr>
          <p:cNvSpPr>
            <a:spLocks noGrp="1"/>
          </p:cNvSpPr>
          <p:nvPr>
            <p:ph type="body" idx="1"/>
          </p:nvPr>
        </p:nvSpPr>
        <p:spPr>
          <a:xfrm>
            <a:off x="144780" y="982049"/>
            <a:ext cx="8481061" cy="2515531"/>
          </a:xfrm>
        </p:spPr>
        <p:txBody>
          <a:bodyPr/>
          <a:lstStyle/>
          <a:p>
            <a:pPr algn="just"/>
            <a:r>
              <a:rPr lang="en-US" b="1" dirty="0">
                <a:latin typeface="Times New Roman" panose="02020603050405020304" pitchFamily="18" charset="0"/>
                <a:cs typeface="Times New Roman" panose="02020603050405020304" pitchFamily="18" charset="0"/>
              </a:rPr>
              <a:t>Aim: </a:t>
            </a:r>
            <a:r>
              <a:rPr lang="en-US" dirty="0">
                <a:latin typeface="Times New Roman" panose="02020603050405020304" pitchFamily="18" charset="0"/>
                <a:cs typeface="Times New Roman" panose="02020603050405020304" pitchFamily="18" charset="0"/>
              </a:rPr>
              <a:t>The aim of this project is to develop a basic level system that predicts whether to buy or not buy a stock based on stock trend predictions using Artificial Intelligence and Machine Learning (AIML) techniques</a:t>
            </a:r>
          </a:p>
          <a:p>
            <a:pPr marL="152396" indent="0" algn="just">
              <a:buNone/>
            </a:pPr>
            <a:endParaRPr lang="en-US" dirty="0">
              <a:latin typeface="Times New Roman" panose="02020603050405020304" pitchFamily="18" charset="0"/>
              <a:cs typeface="Times New Roman" panose="02020603050405020304" pitchFamily="18" charset="0"/>
            </a:endParaRPr>
          </a:p>
          <a:p>
            <a:pPr algn="just"/>
            <a:r>
              <a:rPr lang="en-IN" b="1" dirty="0">
                <a:latin typeface="Times New Roman" panose="02020603050405020304" pitchFamily="18" charset="0"/>
                <a:cs typeface="Times New Roman" panose="02020603050405020304" pitchFamily="18" charset="0"/>
              </a:rPr>
              <a:t>Objective: </a:t>
            </a:r>
            <a:r>
              <a:rPr lang="en-US" dirty="0">
                <a:latin typeface="Times New Roman" panose="02020603050405020304" pitchFamily="18" charset="0"/>
                <a:cs typeface="Times New Roman" panose="02020603050405020304" pitchFamily="18" charset="0"/>
              </a:rPr>
              <a:t>Gather historical stock data from reliable sources such as financial databases or APIs. Clean and preprocess the collected data to ensure consistency and remove any inconsistencies or missing values. Develop a basic AIML model, such as a binary classifier, using simple algorithms like logistic regression or decision trees, to predict whether to buy or not buy a stock based on the selected features. Train the AIML model using historical stock data, splitting the dataset into training and testing sets to evaluate model performance. Test the system with new or unseen data to validate its effectiveness and reliability in making stock buying decisions. Document the project including data sources, methodology, implementation details, and results to provide transparency and reproducibility. Identify potential future enhancements and extensions to the project, such as incorporating additional features, exploring advanced AIML techniques, or integrating with trading platforms.</a:t>
            </a:r>
            <a:r>
              <a:rPr lang="en-IN" dirty="0">
                <a:latin typeface="Times New Roman" panose="02020603050405020304" pitchFamily="18" charset="0"/>
                <a:cs typeface="Times New Roman" panose="02020603050405020304" pitchFamily="18" charset="0"/>
              </a:rPr>
              <a:t> </a:t>
            </a:r>
          </a:p>
          <a:p>
            <a:pPr marL="152396" indent="0" algn="just">
              <a:buNone/>
            </a:pPr>
            <a:r>
              <a:rPr lang="en-IN" dirty="0">
                <a:latin typeface="Times New Roman" panose="02020603050405020304" pitchFamily="18" charset="0"/>
                <a:cs typeface="Times New Roman" panose="02020603050405020304" pitchFamily="18" charset="0"/>
              </a:rPr>
              <a:t>	</a:t>
            </a:r>
          </a:p>
        </p:txBody>
      </p:sp>
      <p:sp>
        <p:nvSpPr>
          <p:cNvPr id="4" name="Rectangle 3">
            <a:extLst>
              <a:ext uri="{FF2B5EF4-FFF2-40B4-BE49-F238E27FC236}">
                <a16:creationId xmlns:a16="http://schemas.microsoft.com/office/drawing/2014/main" id="{C170CB97-C707-5FC3-CF33-45D461787DA1}"/>
              </a:ext>
            </a:extLst>
          </p:cNvPr>
          <p:cNvSpPr/>
          <p:nvPr/>
        </p:nvSpPr>
        <p:spPr>
          <a:xfrm>
            <a:off x="60960" y="762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Stock Trend Predication</a:t>
            </a:r>
            <a:endParaRPr lang="en-IN" sz="1200" dirty="0">
              <a:solidFill>
                <a:schemeClr val="bg1">
                  <a:lumMod val="95000"/>
                </a:schemeClr>
              </a:solidFill>
            </a:endParaRPr>
          </a:p>
        </p:txBody>
      </p:sp>
      <p:sp>
        <p:nvSpPr>
          <p:cNvPr id="5" name="Rectangle 4">
            <a:extLst>
              <a:ext uri="{FF2B5EF4-FFF2-40B4-BE49-F238E27FC236}">
                <a16:creationId xmlns:a16="http://schemas.microsoft.com/office/drawing/2014/main" id="{439AD868-D4EC-D381-65BF-F5B3DCDDB9E0}"/>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Stream Stock Trend</a:t>
            </a:r>
            <a:endParaRPr lang="en-IN" sz="1200" dirty="0">
              <a:solidFill>
                <a:schemeClr val="bg1">
                  <a:lumMod val="95000"/>
                </a:schemeClr>
              </a:solidFill>
            </a:endParaRPr>
          </a:p>
        </p:txBody>
      </p:sp>
    </p:spTree>
    <p:extLst>
      <p:ext uri="{BB962C8B-B14F-4D97-AF65-F5344CB8AC3E}">
        <p14:creationId xmlns:p14="http://schemas.microsoft.com/office/powerpoint/2010/main" val="2773291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Proposed Solution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E48115B-8D9A-7F02-F7EB-DCC3D26B7BF2}"/>
              </a:ext>
            </a:extLst>
          </p:cNvPr>
          <p:cNvSpPr>
            <a:spLocks noGrp="1" noChangeArrowheads="1"/>
          </p:cNvSpPr>
          <p:nvPr>
            <p:ph type="body" idx="1"/>
          </p:nvPr>
        </p:nvSpPr>
        <p:spPr bwMode="auto">
          <a:xfrm>
            <a:off x="311700" y="1198572"/>
            <a:ext cx="627287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indent="-171450" eaLnBrk="0" fontAlgn="base" hangingPunct="0">
              <a:lnSpc>
                <a:spcPct val="100000"/>
              </a:lnSpc>
              <a:spcBef>
                <a:spcPct val="0"/>
              </a:spcBef>
              <a:spcAft>
                <a:spcPct val="0"/>
              </a:spcAft>
              <a:buClrTx/>
              <a:buSzTx/>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Collection: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Gather historical stock data and relevant factors (financials, news sentiment). </a:t>
            </a:r>
          </a:p>
          <a:p>
            <a:pPr marL="171450" indent="-171450" eaLnBrk="0" fontAlgn="base" hangingPunct="0">
              <a:lnSpc>
                <a:spcPct val="100000"/>
              </a:lnSpc>
              <a:spcBef>
                <a:spcPct val="0"/>
              </a:spcBef>
              <a:spcAft>
                <a:spcPct val="0"/>
              </a:spcAft>
              <a:buClrTx/>
              <a:buSzTx/>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Preprocessing: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Clean and format data for machine learning algorithms. </a:t>
            </a:r>
          </a:p>
          <a:p>
            <a:pPr marL="171450" indent="-171450" eaLnBrk="0" fontAlgn="base" hangingPunct="0">
              <a:lnSpc>
                <a:spcPct val="100000"/>
              </a:lnSpc>
              <a:spcBef>
                <a:spcPct val="0"/>
              </a:spcBef>
              <a:spcAft>
                <a:spcPct val="0"/>
              </a:spcAft>
              <a:buClrTx/>
              <a:buSzTx/>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 Training: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Train an LSTM or RNN model on historical data to identify patterns. </a:t>
            </a:r>
          </a:p>
          <a:p>
            <a:pPr marL="171450" indent="-171450" eaLnBrk="0" fontAlgn="base" hangingPunct="0">
              <a:lnSpc>
                <a:spcPct val="100000"/>
              </a:lnSpc>
              <a:spcBef>
                <a:spcPct val="0"/>
              </a:spcBef>
              <a:spcAft>
                <a:spcPct val="0"/>
              </a:spcAft>
              <a:buClrTx/>
              <a:buSzTx/>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Evaluation &amp; Refinement: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Evaluate the model's accuracy and refine as needed. </a:t>
            </a:r>
          </a:p>
          <a:p>
            <a:pPr marL="171450" indent="-171450" eaLnBrk="0" fontAlgn="base" hangingPunct="0">
              <a:lnSpc>
                <a:spcPct val="100000"/>
              </a:lnSpc>
              <a:spcBef>
                <a:spcPct val="0"/>
              </a:spcBef>
              <a:spcAft>
                <a:spcPct val="0"/>
              </a:spcAft>
              <a:buClrTx/>
              <a:buSzTx/>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Prediction &amp; Visualization: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 the model to predict future trends and visualize them.</a:t>
            </a:r>
          </a:p>
        </p:txBody>
      </p:sp>
      <p:sp>
        <p:nvSpPr>
          <p:cNvPr id="5" name="Rectangle 4">
            <a:extLst>
              <a:ext uri="{FF2B5EF4-FFF2-40B4-BE49-F238E27FC236}">
                <a16:creationId xmlns:a16="http://schemas.microsoft.com/office/drawing/2014/main" id="{574D58C5-DED6-4C79-8E61-106CC92D4F3A}"/>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Stock Trend Predication</a:t>
            </a:r>
            <a:endParaRPr lang="en-IN" sz="1200" dirty="0">
              <a:solidFill>
                <a:schemeClr val="bg1">
                  <a:lumMod val="95000"/>
                </a:schemeClr>
              </a:solidFill>
            </a:endParaRPr>
          </a:p>
        </p:txBody>
      </p:sp>
      <p:sp>
        <p:nvSpPr>
          <p:cNvPr id="3" name="Rectangle 2">
            <a:extLst>
              <a:ext uri="{FF2B5EF4-FFF2-40B4-BE49-F238E27FC236}">
                <a16:creationId xmlns:a16="http://schemas.microsoft.com/office/drawing/2014/main" id="{2AE0109D-BBD1-80E0-28DE-3B8887596C13}"/>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Stream Stock Trend</a:t>
            </a:r>
            <a:endParaRPr lang="en-IN" sz="1200" dirty="0">
              <a:solidFill>
                <a:schemeClr val="bg1">
                  <a:lumMod val="95000"/>
                </a:schemeClr>
              </a:solidFill>
            </a:endParaRPr>
          </a:p>
        </p:txBody>
      </p:sp>
    </p:spTree>
    <p:extLst>
      <p:ext uri="{BB962C8B-B14F-4D97-AF65-F5344CB8AC3E}">
        <p14:creationId xmlns:p14="http://schemas.microsoft.com/office/powerpoint/2010/main" val="3754400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System Architecture</a:t>
            </a:r>
          </a:p>
        </p:txBody>
      </p:sp>
      <p:pic>
        <p:nvPicPr>
          <p:cNvPr id="12" name="Graphic 11">
            <a:extLst>
              <a:ext uri="{FF2B5EF4-FFF2-40B4-BE49-F238E27FC236}">
                <a16:creationId xmlns:a16="http://schemas.microsoft.com/office/drawing/2014/main" id="{18AA0E3E-348F-F5D8-BA6F-71F64F2BCE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150" y="1061739"/>
            <a:ext cx="8394080" cy="2862561"/>
          </a:xfrm>
          <a:prstGeom prst="rect">
            <a:avLst/>
          </a:prstGeom>
        </p:spPr>
      </p:pic>
      <p:sp>
        <p:nvSpPr>
          <p:cNvPr id="13" name="Rectangle 12">
            <a:extLst>
              <a:ext uri="{FF2B5EF4-FFF2-40B4-BE49-F238E27FC236}">
                <a16:creationId xmlns:a16="http://schemas.microsoft.com/office/drawing/2014/main" id="{430B4E1E-ADBA-92CD-D032-AF82B2B02FEC}"/>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Stock Trend Predication</a:t>
            </a:r>
            <a:endParaRPr lang="en-IN" sz="1200" dirty="0">
              <a:solidFill>
                <a:schemeClr val="bg1">
                  <a:lumMod val="95000"/>
                </a:schemeClr>
              </a:solidFill>
            </a:endParaRPr>
          </a:p>
        </p:txBody>
      </p:sp>
      <p:sp>
        <p:nvSpPr>
          <p:cNvPr id="2" name="Rectangle 1">
            <a:extLst>
              <a:ext uri="{FF2B5EF4-FFF2-40B4-BE49-F238E27FC236}">
                <a16:creationId xmlns:a16="http://schemas.microsoft.com/office/drawing/2014/main" id="{2CB26A56-CD42-2F48-269B-6A98E7C9B4FF}"/>
              </a:ext>
            </a:extLst>
          </p:cNvPr>
          <p:cNvSpPr/>
          <p:nvPr/>
        </p:nvSpPr>
        <p:spPr>
          <a:xfrm>
            <a:off x="60960" y="-23494"/>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Stream Stock Trend</a:t>
            </a:r>
            <a:endParaRPr lang="en-IN" sz="1200" dirty="0">
              <a:solidFill>
                <a:schemeClr val="bg1">
                  <a:lumMod val="95000"/>
                </a:schemeClr>
              </a:solidFill>
            </a:endParaRPr>
          </a:p>
        </p:txBody>
      </p:sp>
    </p:spTree>
    <p:extLst>
      <p:ext uri="{BB962C8B-B14F-4D97-AF65-F5344CB8AC3E}">
        <p14:creationId xmlns:p14="http://schemas.microsoft.com/office/powerpoint/2010/main" val="167368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8E5F-86A5-ECAF-68D6-5878ABFD3AED}"/>
              </a:ext>
            </a:extLst>
          </p:cNvPr>
          <p:cNvSpPr>
            <a:spLocks noGrp="1"/>
          </p:cNvSpPr>
          <p:nvPr>
            <p:ph type="title"/>
          </p:nvPr>
        </p:nvSpPr>
        <p:spPr>
          <a:xfrm>
            <a:off x="311700" y="555600"/>
            <a:ext cx="6480986"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System Deployment Approach</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43BB8FED-D075-80C5-C95C-99C6C9DF5DDF}"/>
              </a:ext>
            </a:extLst>
          </p:cNvPr>
          <p:cNvSpPr>
            <a:spLocks noGrp="1"/>
          </p:cNvSpPr>
          <p:nvPr>
            <p:ph type="body" idx="1"/>
          </p:nvPr>
        </p:nvSpPr>
        <p:spPr>
          <a:xfrm>
            <a:off x="311700" y="1236050"/>
            <a:ext cx="4746529" cy="1717607"/>
          </a:xfrm>
        </p:spPr>
        <p:txBody>
          <a:bodyPr/>
          <a:lstStyle/>
          <a:p>
            <a:r>
              <a:rPr lang="en-IN" b="1" dirty="0">
                <a:latin typeface="Times New Roman" panose="02020603050405020304" pitchFamily="18" charset="0"/>
                <a:cs typeface="Times New Roman" panose="02020603050405020304" pitchFamily="18" charset="0"/>
              </a:rPr>
              <a:t>Cloud/On-Premises:</a:t>
            </a: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Microsoft Azure </a:t>
            </a:r>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Containers (Optional):</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Dockerize</a:t>
            </a:r>
            <a:r>
              <a:rPr lang="en-IN" dirty="0">
                <a:latin typeface="Times New Roman" panose="02020603050405020304" pitchFamily="18" charset="0"/>
                <a:cs typeface="Times New Roman" panose="02020603050405020304" pitchFamily="18" charset="0"/>
              </a:rPr>
              <a:t> for portability, scalability.</a:t>
            </a:r>
          </a:p>
          <a:p>
            <a:r>
              <a:rPr lang="en-IN" b="1" dirty="0">
                <a:latin typeface="Times New Roman" panose="02020603050405020304" pitchFamily="18" charset="0"/>
                <a:cs typeface="Times New Roman" panose="02020603050405020304" pitchFamily="18" charset="0"/>
              </a:rPr>
              <a:t>Real-time/Batch:</a:t>
            </a:r>
            <a:r>
              <a:rPr lang="en-IN" dirty="0">
                <a:latin typeface="Times New Roman" panose="02020603050405020304" pitchFamily="18" charset="0"/>
                <a:cs typeface="Times New Roman" panose="02020603050405020304" pitchFamily="18" charset="0"/>
              </a:rPr>
              <a:t> Efficient models &amp; data pipelines for real-time; less stringent latency allows complex models for batch.</a:t>
            </a:r>
          </a:p>
          <a:p>
            <a:r>
              <a:rPr lang="en-IN" b="1" dirty="0">
                <a:latin typeface="Times New Roman" panose="02020603050405020304" pitchFamily="18" charset="0"/>
                <a:cs typeface="Times New Roman" panose="02020603050405020304" pitchFamily="18" charset="0"/>
              </a:rPr>
              <a:t>Secure API:</a:t>
            </a:r>
            <a:r>
              <a:rPr lang="en-IN" dirty="0">
                <a:latin typeface="Times New Roman" panose="02020603050405020304" pitchFamily="18" charset="0"/>
                <a:cs typeface="Times New Roman" panose="02020603050405020304" pitchFamily="18" charset="0"/>
              </a:rPr>
              <a:t> User input, prediction, result return with authentication/authorization for external users.</a:t>
            </a:r>
          </a:p>
          <a:p>
            <a:r>
              <a:rPr lang="en-IN" b="1" dirty="0">
                <a:latin typeface="Times New Roman" panose="02020603050405020304" pitchFamily="18" charset="0"/>
                <a:cs typeface="Times New Roman" panose="02020603050405020304" pitchFamily="18" charset="0"/>
              </a:rPr>
              <a:t>Monitor &amp; Secure:</a:t>
            </a:r>
            <a:r>
              <a:rPr lang="en-IN" dirty="0">
                <a:latin typeface="Times New Roman" panose="02020603050405020304" pitchFamily="18" charset="0"/>
                <a:cs typeface="Times New Roman" panose="02020603050405020304" pitchFamily="18" charset="0"/>
              </a:rPr>
              <a:t> Track performance, secure access, encrypt data, update software.</a:t>
            </a:r>
          </a:p>
          <a:p>
            <a:r>
              <a:rPr lang="en-IN" b="1" dirty="0">
                <a:latin typeface="Times New Roman" panose="02020603050405020304" pitchFamily="18" charset="0"/>
                <a:cs typeface="Times New Roman" panose="02020603050405020304" pitchFamily="18" charset="0"/>
              </a:rPr>
              <a:t>Version Control &amp; CI/CD:</a:t>
            </a:r>
            <a:r>
              <a:rPr lang="en-IN" dirty="0">
                <a:latin typeface="Times New Roman" panose="02020603050405020304" pitchFamily="18" charset="0"/>
                <a:cs typeface="Times New Roman" panose="02020603050405020304" pitchFamily="18" charset="0"/>
              </a:rPr>
              <a:t> Track changes (Git), automate testing/deployment.</a:t>
            </a:r>
          </a:p>
          <a:p>
            <a:r>
              <a:rPr lang="en-IN" b="1" dirty="0">
                <a:latin typeface="Times New Roman" panose="02020603050405020304" pitchFamily="18" charset="0"/>
                <a:cs typeface="Times New Roman" panose="02020603050405020304" pitchFamily="18" charset="0"/>
              </a:rPr>
              <a:t>Scale &amp; Optimize:</a:t>
            </a:r>
            <a:r>
              <a:rPr lang="en-IN" dirty="0">
                <a:latin typeface="Times New Roman" panose="02020603050405020304" pitchFamily="18" charset="0"/>
                <a:cs typeface="Times New Roman" panose="02020603050405020304" pitchFamily="18" charset="0"/>
              </a:rPr>
              <a:t> Auto-scale for demand, monitor and optimize model performance.</a:t>
            </a:r>
          </a:p>
        </p:txBody>
      </p:sp>
      <p:sp>
        <p:nvSpPr>
          <p:cNvPr id="4" name="Rectangle 3">
            <a:extLst>
              <a:ext uri="{FF2B5EF4-FFF2-40B4-BE49-F238E27FC236}">
                <a16:creationId xmlns:a16="http://schemas.microsoft.com/office/drawing/2014/main" id="{A53FE8F0-B483-18D1-439B-E0F608F37D15}"/>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Stock Trend Predication</a:t>
            </a:r>
            <a:endParaRPr lang="en-IN" sz="1200" dirty="0">
              <a:solidFill>
                <a:schemeClr val="bg1">
                  <a:lumMod val="95000"/>
                </a:schemeClr>
              </a:solidFill>
            </a:endParaRPr>
          </a:p>
        </p:txBody>
      </p:sp>
      <p:pic>
        <p:nvPicPr>
          <p:cNvPr id="2052" name="Picture 4" descr="What Is Microsoft Azure And How It Works - slide share">
            <a:extLst>
              <a:ext uri="{FF2B5EF4-FFF2-40B4-BE49-F238E27FC236}">
                <a16:creationId xmlns:a16="http://schemas.microsoft.com/office/drawing/2014/main" id="{BC9B5519-AE0D-BD80-8266-A49D4672E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8229" y="2571750"/>
            <a:ext cx="4038600" cy="22717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DC197A0-DB47-0324-E71B-5B8E17510B75}"/>
              </a:ext>
            </a:extLst>
          </p:cNvPr>
          <p:cNvSpPr/>
          <p:nvPr/>
        </p:nvSpPr>
        <p:spPr>
          <a:xfrm>
            <a:off x="60960" y="-1430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Stream Stock Trend</a:t>
            </a:r>
            <a:endParaRPr lang="en-IN" sz="1200" dirty="0">
              <a:solidFill>
                <a:schemeClr val="bg1">
                  <a:lumMod val="95000"/>
                </a:schemeClr>
              </a:solidFill>
            </a:endParaRPr>
          </a:p>
        </p:txBody>
      </p:sp>
    </p:spTree>
    <p:extLst>
      <p:ext uri="{BB962C8B-B14F-4D97-AF65-F5344CB8AC3E}">
        <p14:creationId xmlns:p14="http://schemas.microsoft.com/office/powerpoint/2010/main" val="2761987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555600"/>
            <a:ext cx="5414186"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Algorithm &amp; Deployment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716713D-A148-3C9A-D529-E728B6245907}"/>
              </a:ext>
            </a:extLst>
          </p:cNvPr>
          <p:cNvSpPr>
            <a:spLocks noGrp="1"/>
          </p:cNvSpPr>
          <p:nvPr>
            <p:ph type="body" idx="1"/>
          </p:nvPr>
        </p:nvSpPr>
        <p:spPr>
          <a:xfrm>
            <a:off x="181071" y="982050"/>
            <a:ext cx="5544816" cy="3179400"/>
          </a:xfrm>
        </p:spPr>
        <p:txBody>
          <a:bodyPr/>
          <a:lstStyle/>
          <a:p>
            <a:pPr marL="152396" indent="0">
              <a:buNone/>
            </a:pPr>
            <a:r>
              <a:rPr lang="en-IN" sz="1400" b="1" dirty="0">
                <a:latin typeface="Times New Roman" panose="02020603050405020304" pitchFamily="18" charset="0"/>
                <a:cs typeface="Times New Roman" panose="02020603050405020304" pitchFamily="18" charset="0"/>
              </a:rPr>
              <a:t>Algorithm</a:t>
            </a:r>
            <a:endParaRPr lang="en-IN" sz="1400"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LSTM:</a:t>
            </a:r>
            <a:r>
              <a:rPr lang="en-US" dirty="0">
                <a:latin typeface="Times New Roman" panose="02020603050405020304" pitchFamily="18" charset="0"/>
                <a:cs typeface="Times New Roman" panose="02020603050405020304" pitchFamily="18" charset="0"/>
              </a:rPr>
              <a:t> LSTM stands for Long Short-Term Memory, a type of recurrent neural network (RNN) particularly useful for analyzing sequential data like stock prices. Unlike standard RNNs, LSTMs can handle long-term dependencies in data thanks to their special architecture with a cell state and a gating mechanism. This allows them to learn and remember important information from the past, which is crucial for capturing trends in stock prices.</a:t>
            </a:r>
            <a:endParaRPr lang="en-IN" dirty="0">
              <a:latin typeface="Times New Roman" panose="02020603050405020304" pitchFamily="18" charset="0"/>
              <a:cs typeface="Times New Roman" panose="02020603050405020304" pitchFamily="18" charset="0"/>
            </a:endParaRPr>
          </a:p>
          <a:p>
            <a:pPr marL="152396" indent="0">
              <a:buNone/>
            </a:pPr>
            <a:r>
              <a:rPr lang="en-IN" sz="1400" b="1" dirty="0">
                <a:latin typeface="Times New Roman" panose="02020603050405020304" pitchFamily="18" charset="0"/>
                <a:cs typeface="Times New Roman" panose="02020603050405020304" pitchFamily="18" charset="0"/>
              </a:rPr>
              <a:t>Deployment</a:t>
            </a:r>
            <a:endParaRPr lang="en-IN" sz="1400"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Real-time vs. Batch</a:t>
            </a:r>
            <a:r>
              <a:rPr lang="en-IN" dirty="0">
                <a:latin typeface="Times New Roman" panose="02020603050405020304" pitchFamily="18" charset="0"/>
                <a:cs typeface="Times New Roman" panose="02020603050405020304" pitchFamily="18" charset="0"/>
              </a:rPr>
              <a:t> (Efficiency, latency)</a:t>
            </a:r>
          </a:p>
          <a:p>
            <a:r>
              <a:rPr lang="en-IN" b="1" dirty="0">
                <a:latin typeface="Times New Roman" panose="02020603050405020304" pitchFamily="18" charset="0"/>
                <a:cs typeface="Times New Roman" panose="02020603050405020304" pitchFamily="18" charset="0"/>
              </a:rPr>
              <a:t>Infrastructure</a:t>
            </a:r>
            <a:r>
              <a:rPr lang="en-IN" dirty="0">
                <a:latin typeface="Times New Roman" panose="02020603050405020304" pitchFamily="18" charset="0"/>
                <a:cs typeface="Times New Roman" panose="02020603050405020304" pitchFamily="18" charset="0"/>
              </a:rPr>
              <a:t> (Cloud, containers)</a:t>
            </a:r>
          </a:p>
          <a:p>
            <a:r>
              <a:rPr lang="en-IN" b="1" dirty="0">
                <a:latin typeface="Times New Roman" panose="02020603050405020304" pitchFamily="18" charset="0"/>
                <a:cs typeface="Times New Roman" panose="02020603050405020304" pitchFamily="18" charset="0"/>
              </a:rPr>
              <a:t>API Integration</a:t>
            </a:r>
            <a:r>
              <a:rPr lang="en-IN" dirty="0">
                <a:latin typeface="Times New Roman" panose="02020603050405020304" pitchFamily="18" charset="0"/>
                <a:cs typeface="Times New Roman" panose="02020603050405020304" pitchFamily="18" charset="0"/>
              </a:rPr>
              <a:t> (Documented, secure)</a:t>
            </a:r>
          </a:p>
          <a:p>
            <a:endParaRPr lang="en-IN" dirty="0"/>
          </a:p>
        </p:txBody>
      </p:sp>
      <p:sp>
        <p:nvSpPr>
          <p:cNvPr id="4" name="Rectangle 3">
            <a:extLst>
              <a:ext uri="{FF2B5EF4-FFF2-40B4-BE49-F238E27FC236}">
                <a16:creationId xmlns:a16="http://schemas.microsoft.com/office/drawing/2014/main" id="{55352F5E-D077-40F0-B253-8AF10D7F6A9D}"/>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Stock Trend Predication</a:t>
            </a:r>
            <a:endParaRPr lang="en-IN" sz="1200" dirty="0">
              <a:solidFill>
                <a:schemeClr val="bg1">
                  <a:lumMod val="95000"/>
                </a:schemeClr>
              </a:solidFill>
            </a:endParaRPr>
          </a:p>
        </p:txBody>
      </p:sp>
      <p:pic>
        <p:nvPicPr>
          <p:cNvPr id="5124" name="Picture 4" descr="Image">
            <a:extLst>
              <a:ext uri="{FF2B5EF4-FFF2-40B4-BE49-F238E27FC236}">
                <a16:creationId xmlns:a16="http://schemas.microsoft.com/office/drawing/2014/main" id="{4050A96E-9C59-22C9-49BA-8AE42499A7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4999" y="1169665"/>
            <a:ext cx="3277930" cy="327793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D0403E7-85DA-1ABE-B776-DAC406A9C948}"/>
              </a:ext>
            </a:extLst>
          </p:cNvPr>
          <p:cNvSpPr/>
          <p:nvPr/>
        </p:nvSpPr>
        <p:spPr>
          <a:xfrm>
            <a:off x="181071"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Stream Stock Trend</a:t>
            </a:r>
            <a:endParaRPr lang="en-IN" sz="1200" dirty="0">
              <a:solidFill>
                <a:schemeClr val="bg1">
                  <a:lumMod val="95000"/>
                </a:schemeClr>
              </a:solidFill>
            </a:endParaRPr>
          </a:p>
        </p:txBody>
      </p:sp>
    </p:spTree>
    <p:extLst>
      <p:ext uri="{BB962C8B-B14F-4D97-AF65-F5344CB8AC3E}">
        <p14:creationId xmlns:p14="http://schemas.microsoft.com/office/powerpoint/2010/main" val="197968417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schemas.microsoft.com/office/2006/documentManagement/types"/>
    <ds:schemaRef ds:uri="http://schemas.microsoft.com/office/2006/metadata/properties"/>
    <ds:schemaRef ds:uri="http://purl.org/dc/elements/1.1/"/>
    <ds:schemaRef ds:uri="http://www.w3.org/XML/1998/namespace"/>
    <ds:schemaRef ds:uri="http://purl.org/dc/dcmitype/"/>
    <ds:schemaRef ds:uri="http://purl.org/dc/terms/"/>
    <ds:schemaRef ds:uri="c0fa2617-96bd-425d-8578-e93563fe37c5"/>
    <ds:schemaRef ds:uri="http://schemas.openxmlformats.org/package/2006/metadata/core-properties"/>
    <ds:schemaRef ds:uri="http://schemas.microsoft.com/office/infopath/2007/PartnerControls"/>
    <ds:schemaRef ds:uri="9162bd5b-4ed9-4da3-b376-05204580ba3f"/>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871</TotalTime>
  <Words>1200</Words>
  <Application>Microsoft Office PowerPoint</Application>
  <PresentationFormat>On-screen Show (16:9)</PresentationFormat>
  <Paragraphs>93</Paragraphs>
  <Slides>14</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Times New Roman</vt:lpstr>
      <vt:lpstr>Simple Light</vt:lpstr>
      <vt:lpstr>Stream Stock Trend</vt:lpstr>
      <vt:lpstr>PowerPoint Presentation</vt:lpstr>
      <vt:lpstr>Abstract</vt:lpstr>
      <vt:lpstr>Problem Statement</vt:lpstr>
      <vt:lpstr>Aim and Objective</vt:lpstr>
      <vt:lpstr>Proposed Solution</vt:lpstr>
      <vt:lpstr>System Architecture</vt:lpstr>
      <vt:lpstr>System Deployment Approach</vt:lpstr>
      <vt:lpstr>Algorithm &amp; Deployment</vt:lpstr>
      <vt:lpstr>Conclusion</vt:lpstr>
      <vt:lpstr>Future Scope</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Preet Patel</cp:lastModifiedBy>
  <cp:revision>248</cp:revision>
  <dcterms:modified xsi:type="dcterms:W3CDTF">2024-04-29T08:43:26Z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